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5" r:id="rId3"/>
    <p:sldId id="258" r:id="rId4"/>
    <p:sldId id="259" r:id="rId5"/>
    <p:sldId id="266" r:id="rId6"/>
    <p:sldId id="261" r:id="rId7"/>
    <p:sldId id="267" r:id="rId8"/>
    <p:sldId id="264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248190-0B45-4864-9663-6586A04124F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B8E800-E8E1-425A-B2BC-797ED42FBF59}">
      <dgm:prSet/>
      <dgm:spPr/>
      <dgm:t>
        <a:bodyPr/>
        <a:lstStyle/>
        <a:p>
          <a:pPr>
            <a:lnSpc>
              <a:spcPct val="100000"/>
            </a:lnSpc>
          </a:pPr>
          <a:r>
            <a:rPr lang="pl-PL" dirty="0">
              <a:solidFill>
                <a:schemeClr val="tx1">
                  <a:lumMod val="75000"/>
                  <a:lumOff val="25000"/>
                </a:schemeClr>
              </a:solidFill>
            </a:rPr>
            <a:t>Automatyzacja procesu klasyfikacji dokumentów – zaoszczędzenie zasobów ludzkich</a:t>
          </a:r>
          <a:endParaRPr lang="en-US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83C24234-C7EB-483E-ADF5-25E3B9F96419}" type="parTrans" cxnId="{13BAADFF-832B-47DB-834E-7AB0A190A084}">
      <dgm:prSet/>
      <dgm:spPr/>
      <dgm:t>
        <a:bodyPr/>
        <a:lstStyle/>
        <a:p>
          <a:endParaRPr lang="en-US"/>
        </a:p>
      </dgm:t>
    </dgm:pt>
    <dgm:pt modelId="{27F86509-70FD-40FE-AE56-44C5F3510928}" type="sibTrans" cxnId="{13BAADFF-832B-47DB-834E-7AB0A190A084}">
      <dgm:prSet/>
      <dgm:spPr/>
      <dgm:t>
        <a:bodyPr/>
        <a:lstStyle/>
        <a:p>
          <a:endParaRPr lang="en-US"/>
        </a:p>
      </dgm:t>
    </dgm:pt>
    <dgm:pt modelId="{F2A44F26-7271-4AC4-A05B-7A73A4B0A949}">
      <dgm:prSet/>
      <dgm:spPr/>
      <dgm:t>
        <a:bodyPr/>
        <a:lstStyle/>
        <a:p>
          <a:pPr>
            <a:lnSpc>
              <a:spcPct val="100000"/>
            </a:lnSpc>
          </a:pPr>
          <a:r>
            <a:rPr lang="pl-PL" dirty="0">
              <a:solidFill>
                <a:schemeClr val="tx1">
                  <a:lumMod val="75000"/>
                  <a:lumOff val="25000"/>
                </a:schemeClr>
              </a:solidFill>
            </a:rPr>
            <a:t>Skalowalność na duże ilości dokumentów, gdzie taka ręczna klasyfikacja byłaby niemożliwa</a:t>
          </a:r>
          <a:endParaRPr lang="en-US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5D8AFCB0-5D93-4B4B-98A1-84B1CC85EA3D}" type="parTrans" cxnId="{889230A6-BC5E-4815-AF34-57F4DB91AC1A}">
      <dgm:prSet/>
      <dgm:spPr/>
      <dgm:t>
        <a:bodyPr/>
        <a:lstStyle/>
        <a:p>
          <a:endParaRPr lang="en-US"/>
        </a:p>
      </dgm:t>
    </dgm:pt>
    <dgm:pt modelId="{9A2214C4-EB81-441F-B7CA-9AE3AEEAFE25}" type="sibTrans" cxnId="{889230A6-BC5E-4815-AF34-57F4DB91AC1A}">
      <dgm:prSet/>
      <dgm:spPr/>
      <dgm:t>
        <a:bodyPr/>
        <a:lstStyle/>
        <a:p>
          <a:endParaRPr lang="en-US"/>
        </a:p>
      </dgm:t>
    </dgm:pt>
    <dgm:pt modelId="{65FD51EE-2C9E-4E3D-8841-450DEDB0C401}">
      <dgm:prSet/>
      <dgm:spPr/>
      <dgm:t>
        <a:bodyPr/>
        <a:lstStyle/>
        <a:p>
          <a:pPr>
            <a:lnSpc>
              <a:spcPct val="100000"/>
            </a:lnSpc>
          </a:pPr>
          <a:r>
            <a:rPr lang="pl-PL" dirty="0">
              <a:solidFill>
                <a:schemeClr val="tx1">
                  <a:lumMod val="75000"/>
                  <a:lumOff val="25000"/>
                </a:schemeClr>
              </a:solidFill>
            </a:rPr>
            <a:t>Zoptymalizowane przetwarzanie informacji</a:t>
          </a:r>
          <a:endParaRPr lang="en-US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DE54FF3D-4571-4823-BDB1-F88433B498CC}" type="parTrans" cxnId="{7A3AD9E4-BF6B-45A5-8A2B-D25741C81712}">
      <dgm:prSet/>
      <dgm:spPr/>
      <dgm:t>
        <a:bodyPr/>
        <a:lstStyle/>
        <a:p>
          <a:endParaRPr lang="en-US"/>
        </a:p>
      </dgm:t>
    </dgm:pt>
    <dgm:pt modelId="{CC418033-77A6-46FE-A894-E212C81B9557}" type="sibTrans" cxnId="{7A3AD9E4-BF6B-45A5-8A2B-D25741C81712}">
      <dgm:prSet/>
      <dgm:spPr/>
      <dgm:t>
        <a:bodyPr/>
        <a:lstStyle/>
        <a:p>
          <a:endParaRPr lang="en-US"/>
        </a:p>
      </dgm:t>
    </dgm:pt>
    <dgm:pt modelId="{3A256071-CBCE-4447-A32F-01353896E1A3}">
      <dgm:prSet/>
      <dgm:spPr/>
      <dgm:t>
        <a:bodyPr/>
        <a:lstStyle/>
        <a:p>
          <a:pPr>
            <a:lnSpc>
              <a:spcPct val="100000"/>
            </a:lnSpc>
          </a:pPr>
          <a:r>
            <a:rPr lang="pl-PL" dirty="0">
              <a:solidFill>
                <a:schemeClr val="tx1">
                  <a:lumMod val="75000"/>
                  <a:lumOff val="25000"/>
                </a:schemeClr>
              </a:solidFill>
            </a:rPr>
            <a:t>Zminimalizowanie ryzyka nieprawidłowego przetwarzania danych</a:t>
          </a:r>
          <a:endParaRPr lang="en-US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8718F3A2-8AEE-4379-A811-33110D09B7B9}" type="parTrans" cxnId="{27255FDC-88C7-4415-99BB-AD68086C2826}">
      <dgm:prSet/>
      <dgm:spPr/>
      <dgm:t>
        <a:bodyPr/>
        <a:lstStyle/>
        <a:p>
          <a:endParaRPr lang="en-US"/>
        </a:p>
      </dgm:t>
    </dgm:pt>
    <dgm:pt modelId="{01162473-5C42-46A3-8B0F-053CEC38D299}" type="sibTrans" cxnId="{27255FDC-88C7-4415-99BB-AD68086C2826}">
      <dgm:prSet/>
      <dgm:spPr/>
      <dgm:t>
        <a:bodyPr/>
        <a:lstStyle/>
        <a:p>
          <a:endParaRPr lang="en-US"/>
        </a:p>
      </dgm:t>
    </dgm:pt>
    <dgm:pt modelId="{A330927E-7477-49BF-A424-69F3209BC8E9}" type="pres">
      <dgm:prSet presAssocID="{A4248190-0B45-4864-9663-6586A04124F0}" presName="root" presStyleCnt="0">
        <dgm:presLayoutVars>
          <dgm:dir/>
          <dgm:resizeHandles val="exact"/>
        </dgm:presLayoutVars>
      </dgm:prSet>
      <dgm:spPr/>
    </dgm:pt>
    <dgm:pt modelId="{4F2F36A5-7247-465E-8D01-CC1BA847852F}" type="pres">
      <dgm:prSet presAssocID="{30B8E800-E8E1-425A-B2BC-797ED42FBF59}" presName="compNode" presStyleCnt="0"/>
      <dgm:spPr/>
    </dgm:pt>
    <dgm:pt modelId="{F0A60A82-86FE-45A9-8F82-E362A75EECB6}" type="pres">
      <dgm:prSet presAssocID="{30B8E800-E8E1-425A-B2BC-797ED42FBF59}" presName="bgRect" presStyleLbl="bgShp" presStyleIdx="0" presStyleCnt="4"/>
      <dgm:spPr/>
    </dgm:pt>
    <dgm:pt modelId="{088459BD-E218-4FF3-A438-097A4813DE7B}" type="pres">
      <dgm:prSet presAssocID="{30B8E800-E8E1-425A-B2BC-797ED42FBF5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BC5E054A-8019-45F8-A77F-622EE876DAED}" type="pres">
      <dgm:prSet presAssocID="{30B8E800-E8E1-425A-B2BC-797ED42FBF59}" presName="spaceRect" presStyleCnt="0"/>
      <dgm:spPr/>
    </dgm:pt>
    <dgm:pt modelId="{FB4F84E0-06AE-4603-838F-8156CD536B12}" type="pres">
      <dgm:prSet presAssocID="{30B8E800-E8E1-425A-B2BC-797ED42FBF59}" presName="parTx" presStyleLbl="revTx" presStyleIdx="0" presStyleCnt="4">
        <dgm:presLayoutVars>
          <dgm:chMax val="0"/>
          <dgm:chPref val="0"/>
        </dgm:presLayoutVars>
      </dgm:prSet>
      <dgm:spPr/>
    </dgm:pt>
    <dgm:pt modelId="{25070F04-A22C-4182-A9D6-1ED5247674CE}" type="pres">
      <dgm:prSet presAssocID="{27F86509-70FD-40FE-AE56-44C5F3510928}" presName="sibTrans" presStyleCnt="0"/>
      <dgm:spPr/>
    </dgm:pt>
    <dgm:pt modelId="{B7F00934-980E-4B1A-9FC9-5CBB0EAB123B}" type="pres">
      <dgm:prSet presAssocID="{F2A44F26-7271-4AC4-A05B-7A73A4B0A949}" presName="compNode" presStyleCnt="0"/>
      <dgm:spPr/>
    </dgm:pt>
    <dgm:pt modelId="{04AB6E52-FD03-4A3F-B485-096127AB7FCD}" type="pres">
      <dgm:prSet presAssocID="{F2A44F26-7271-4AC4-A05B-7A73A4B0A949}" presName="bgRect" presStyleLbl="bgShp" presStyleIdx="1" presStyleCnt="4"/>
      <dgm:spPr/>
    </dgm:pt>
    <dgm:pt modelId="{561974E5-56FD-4BBD-A071-ACC506E65C01}" type="pres">
      <dgm:prSet presAssocID="{F2A44F26-7271-4AC4-A05B-7A73A4B0A94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B7A917F3-F429-480F-98EF-071D975A939A}" type="pres">
      <dgm:prSet presAssocID="{F2A44F26-7271-4AC4-A05B-7A73A4B0A949}" presName="spaceRect" presStyleCnt="0"/>
      <dgm:spPr/>
    </dgm:pt>
    <dgm:pt modelId="{508DA8B3-9E69-43FD-BD62-EF71A444DAE2}" type="pres">
      <dgm:prSet presAssocID="{F2A44F26-7271-4AC4-A05B-7A73A4B0A949}" presName="parTx" presStyleLbl="revTx" presStyleIdx="1" presStyleCnt="4">
        <dgm:presLayoutVars>
          <dgm:chMax val="0"/>
          <dgm:chPref val="0"/>
        </dgm:presLayoutVars>
      </dgm:prSet>
      <dgm:spPr/>
    </dgm:pt>
    <dgm:pt modelId="{5E19D4A2-B958-445A-815C-FFCC854D1B5F}" type="pres">
      <dgm:prSet presAssocID="{9A2214C4-EB81-441F-B7CA-9AE3AEEAFE25}" presName="sibTrans" presStyleCnt="0"/>
      <dgm:spPr/>
    </dgm:pt>
    <dgm:pt modelId="{368B6BE5-68BE-4546-A9EA-E2693ACD7DED}" type="pres">
      <dgm:prSet presAssocID="{65FD51EE-2C9E-4E3D-8841-450DEDB0C401}" presName="compNode" presStyleCnt="0"/>
      <dgm:spPr/>
    </dgm:pt>
    <dgm:pt modelId="{8B486327-877A-4561-9457-0D885ECCE148}" type="pres">
      <dgm:prSet presAssocID="{65FD51EE-2C9E-4E3D-8841-450DEDB0C401}" presName="bgRect" presStyleLbl="bgShp" presStyleIdx="2" presStyleCnt="4"/>
      <dgm:spPr/>
    </dgm:pt>
    <dgm:pt modelId="{079C925A-C223-4E69-9031-FBCA908AE415}" type="pres">
      <dgm:prSet presAssocID="{65FD51EE-2C9E-4E3D-8841-450DEDB0C40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34177FB5-CA86-4C86-ACC0-11A14B9A97E3}" type="pres">
      <dgm:prSet presAssocID="{65FD51EE-2C9E-4E3D-8841-450DEDB0C401}" presName="spaceRect" presStyleCnt="0"/>
      <dgm:spPr/>
    </dgm:pt>
    <dgm:pt modelId="{F7F209D0-37E6-4771-9641-20C4E6F543BC}" type="pres">
      <dgm:prSet presAssocID="{65FD51EE-2C9E-4E3D-8841-450DEDB0C401}" presName="parTx" presStyleLbl="revTx" presStyleIdx="2" presStyleCnt="4">
        <dgm:presLayoutVars>
          <dgm:chMax val="0"/>
          <dgm:chPref val="0"/>
        </dgm:presLayoutVars>
      </dgm:prSet>
      <dgm:spPr/>
    </dgm:pt>
    <dgm:pt modelId="{21F64087-2CA7-4F8C-A383-397B36C45739}" type="pres">
      <dgm:prSet presAssocID="{CC418033-77A6-46FE-A894-E212C81B9557}" presName="sibTrans" presStyleCnt="0"/>
      <dgm:spPr/>
    </dgm:pt>
    <dgm:pt modelId="{6D04045E-33AA-409C-AC8F-034462E10D2C}" type="pres">
      <dgm:prSet presAssocID="{3A256071-CBCE-4447-A32F-01353896E1A3}" presName="compNode" presStyleCnt="0"/>
      <dgm:spPr/>
    </dgm:pt>
    <dgm:pt modelId="{E3199CC8-EE95-4ACE-BFFB-D0C9DBF00E72}" type="pres">
      <dgm:prSet presAssocID="{3A256071-CBCE-4447-A32F-01353896E1A3}" presName="bgRect" presStyleLbl="bgShp" presStyleIdx="3" presStyleCnt="4"/>
      <dgm:spPr/>
    </dgm:pt>
    <dgm:pt modelId="{515B4A47-FDF9-4579-B64B-0E4ABACEA3FE}" type="pres">
      <dgm:prSet presAssocID="{3A256071-CBCE-4447-A32F-01353896E1A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io-Hazard"/>
        </a:ext>
      </dgm:extLst>
    </dgm:pt>
    <dgm:pt modelId="{1C706487-0F43-45A9-BBAE-9C9A7C0036CE}" type="pres">
      <dgm:prSet presAssocID="{3A256071-CBCE-4447-A32F-01353896E1A3}" presName="spaceRect" presStyleCnt="0"/>
      <dgm:spPr/>
    </dgm:pt>
    <dgm:pt modelId="{9FD6C569-8F7E-4672-A208-BA428366E7FA}" type="pres">
      <dgm:prSet presAssocID="{3A256071-CBCE-4447-A32F-01353896E1A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16B7816-AD31-41B2-B9C9-731A5A22106C}" type="presOf" srcId="{3A256071-CBCE-4447-A32F-01353896E1A3}" destId="{9FD6C569-8F7E-4672-A208-BA428366E7FA}" srcOrd="0" destOrd="0" presId="urn:microsoft.com/office/officeart/2018/2/layout/IconVerticalSolidList"/>
    <dgm:cxn modelId="{45A7282E-9F58-4698-BCEE-842152980296}" type="presOf" srcId="{30B8E800-E8E1-425A-B2BC-797ED42FBF59}" destId="{FB4F84E0-06AE-4603-838F-8156CD536B12}" srcOrd="0" destOrd="0" presId="urn:microsoft.com/office/officeart/2018/2/layout/IconVerticalSolidList"/>
    <dgm:cxn modelId="{ED0FF441-1AB5-47FC-83C3-EE703C743E3F}" type="presOf" srcId="{A4248190-0B45-4864-9663-6586A04124F0}" destId="{A330927E-7477-49BF-A424-69F3209BC8E9}" srcOrd="0" destOrd="0" presId="urn:microsoft.com/office/officeart/2018/2/layout/IconVerticalSolidList"/>
    <dgm:cxn modelId="{17D3418F-53BA-4BAA-B02C-E7C5F7DAB427}" type="presOf" srcId="{F2A44F26-7271-4AC4-A05B-7A73A4B0A949}" destId="{508DA8B3-9E69-43FD-BD62-EF71A444DAE2}" srcOrd="0" destOrd="0" presId="urn:microsoft.com/office/officeart/2018/2/layout/IconVerticalSolidList"/>
    <dgm:cxn modelId="{889230A6-BC5E-4815-AF34-57F4DB91AC1A}" srcId="{A4248190-0B45-4864-9663-6586A04124F0}" destId="{F2A44F26-7271-4AC4-A05B-7A73A4B0A949}" srcOrd="1" destOrd="0" parTransId="{5D8AFCB0-5D93-4B4B-98A1-84B1CC85EA3D}" sibTransId="{9A2214C4-EB81-441F-B7CA-9AE3AEEAFE25}"/>
    <dgm:cxn modelId="{ED9686BD-7098-4471-9D7E-B74DF06C435B}" type="presOf" srcId="{65FD51EE-2C9E-4E3D-8841-450DEDB0C401}" destId="{F7F209D0-37E6-4771-9641-20C4E6F543BC}" srcOrd="0" destOrd="0" presId="urn:microsoft.com/office/officeart/2018/2/layout/IconVerticalSolidList"/>
    <dgm:cxn modelId="{27255FDC-88C7-4415-99BB-AD68086C2826}" srcId="{A4248190-0B45-4864-9663-6586A04124F0}" destId="{3A256071-CBCE-4447-A32F-01353896E1A3}" srcOrd="3" destOrd="0" parTransId="{8718F3A2-8AEE-4379-A811-33110D09B7B9}" sibTransId="{01162473-5C42-46A3-8B0F-053CEC38D299}"/>
    <dgm:cxn modelId="{7A3AD9E4-BF6B-45A5-8A2B-D25741C81712}" srcId="{A4248190-0B45-4864-9663-6586A04124F0}" destId="{65FD51EE-2C9E-4E3D-8841-450DEDB0C401}" srcOrd="2" destOrd="0" parTransId="{DE54FF3D-4571-4823-BDB1-F88433B498CC}" sibTransId="{CC418033-77A6-46FE-A894-E212C81B9557}"/>
    <dgm:cxn modelId="{13BAADFF-832B-47DB-834E-7AB0A190A084}" srcId="{A4248190-0B45-4864-9663-6586A04124F0}" destId="{30B8E800-E8E1-425A-B2BC-797ED42FBF59}" srcOrd="0" destOrd="0" parTransId="{83C24234-C7EB-483E-ADF5-25E3B9F96419}" sibTransId="{27F86509-70FD-40FE-AE56-44C5F3510928}"/>
    <dgm:cxn modelId="{1A047C04-18DA-40C3-9555-1FF3384FDC20}" type="presParOf" srcId="{A330927E-7477-49BF-A424-69F3209BC8E9}" destId="{4F2F36A5-7247-465E-8D01-CC1BA847852F}" srcOrd="0" destOrd="0" presId="urn:microsoft.com/office/officeart/2018/2/layout/IconVerticalSolidList"/>
    <dgm:cxn modelId="{BA226B06-7DC8-462C-A597-37D2947B56C6}" type="presParOf" srcId="{4F2F36A5-7247-465E-8D01-CC1BA847852F}" destId="{F0A60A82-86FE-45A9-8F82-E362A75EECB6}" srcOrd="0" destOrd="0" presId="urn:microsoft.com/office/officeart/2018/2/layout/IconVerticalSolidList"/>
    <dgm:cxn modelId="{9BD3D7AC-A228-4F87-9587-30046FAFCAB0}" type="presParOf" srcId="{4F2F36A5-7247-465E-8D01-CC1BA847852F}" destId="{088459BD-E218-4FF3-A438-097A4813DE7B}" srcOrd="1" destOrd="0" presId="urn:microsoft.com/office/officeart/2018/2/layout/IconVerticalSolidList"/>
    <dgm:cxn modelId="{2669A6EA-03DF-4F1D-8FB4-70C98F81D92E}" type="presParOf" srcId="{4F2F36A5-7247-465E-8D01-CC1BA847852F}" destId="{BC5E054A-8019-45F8-A77F-622EE876DAED}" srcOrd="2" destOrd="0" presId="urn:microsoft.com/office/officeart/2018/2/layout/IconVerticalSolidList"/>
    <dgm:cxn modelId="{5F9E7830-E523-49E1-86C3-94F77077E8DD}" type="presParOf" srcId="{4F2F36A5-7247-465E-8D01-CC1BA847852F}" destId="{FB4F84E0-06AE-4603-838F-8156CD536B12}" srcOrd="3" destOrd="0" presId="urn:microsoft.com/office/officeart/2018/2/layout/IconVerticalSolidList"/>
    <dgm:cxn modelId="{4E974E0B-D890-44F6-9CF3-1A5C9BF33F5B}" type="presParOf" srcId="{A330927E-7477-49BF-A424-69F3209BC8E9}" destId="{25070F04-A22C-4182-A9D6-1ED5247674CE}" srcOrd="1" destOrd="0" presId="urn:microsoft.com/office/officeart/2018/2/layout/IconVerticalSolidList"/>
    <dgm:cxn modelId="{6D088DAB-E50C-4E18-BAC0-E7B5478E6AD6}" type="presParOf" srcId="{A330927E-7477-49BF-A424-69F3209BC8E9}" destId="{B7F00934-980E-4B1A-9FC9-5CBB0EAB123B}" srcOrd="2" destOrd="0" presId="urn:microsoft.com/office/officeart/2018/2/layout/IconVerticalSolidList"/>
    <dgm:cxn modelId="{9F9853A5-1DD3-4161-9180-01C1634EA789}" type="presParOf" srcId="{B7F00934-980E-4B1A-9FC9-5CBB0EAB123B}" destId="{04AB6E52-FD03-4A3F-B485-096127AB7FCD}" srcOrd="0" destOrd="0" presId="urn:microsoft.com/office/officeart/2018/2/layout/IconVerticalSolidList"/>
    <dgm:cxn modelId="{0D196BBB-60FA-4F42-B876-446A8BBE0F87}" type="presParOf" srcId="{B7F00934-980E-4B1A-9FC9-5CBB0EAB123B}" destId="{561974E5-56FD-4BBD-A071-ACC506E65C01}" srcOrd="1" destOrd="0" presId="urn:microsoft.com/office/officeart/2018/2/layout/IconVerticalSolidList"/>
    <dgm:cxn modelId="{C038A8D1-2BED-4AE1-A399-6C3B21B2A70E}" type="presParOf" srcId="{B7F00934-980E-4B1A-9FC9-5CBB0EAB123B}" destId="{B7A917F3-F429-480F-98EF-071D975A939A}" srcOrd="2" destOrd="0" presId="urn:microsoft.com/office/officeart/2018/2/layout/IconVerticalSolidList"/>
    <dgm:cxn modelId="{F98686FE-70D3-408C-9BB2-DB6644D2E291}" type="presParOf" srcId="{B7F00934-980E-4B1A-9FC9-5CBB0EAB123B}" destId="{508DA8B3-9E69-43FD-BD62-EF71A444DAE2}" srcOrd="3" destOrd="0" presId="urn:microsoft.com/office/officeart/2018/2/layout/IconVerticalSolidList"/>
    <dgm:cxn modelId="{92D2C6E7-FF6E-4931-9C3A-3F6160FF042E}" type="presParOf" srcId="{A330927E-7477-49BF-A424-69F3209BC8E9}" destId="{5E19D4A2-B958-445A-815C-FFCC854D1B5F}" srcOrd="3" destOrd="0" presId="urn:microsoft.com/office/officeart/2018/2/layout/IconVerticalSolidList"/>
    <dgm:cxn modelId="{3D3C650F-B334-436E-87C9-97A0DF0C3FE1}" type="presParOf" srcId="{A330927E-7477-49BF-A424-69F3209BC8E9}" destId="{368B6BE5-68BE-4546-A9EA-E2693ACD7DED}" srcOrd="4" destOrd="0" presId="urn:microsoft.com/office/officeart/2018/2/layout/IconVerticalSolidList"/>
    <dgm:cxn modelId="{90C46E8B-D7F6-4E96-A4D9-EAFD55318CE2}" type="presParOf" srcId="{368B6BE5-68BE-4546-A9EA-E2693ACD7DED}" destId="{8B486327-877A-4561-9457-0D885ECCE148}" srcOrd="0" destOrd="0" presId="urn:microsoft.com/office/officeart/2018/2/layout/IconVerticalSolidList"/>
    <dgm:cxn modelId="{48562D64-4A7D-49CF-A453-F6F4219233F7}" type="presParOf" srcId="{368B6BE5-68BE-4546-A9EA-E2693ACD7DED}" destId="{079C925A-C223-4E69-9031-FBCA908AE415}" srcOrd="1" destOrd="0" presId="urn:microsoft.com/office/officeart/2018/2/layout/IconVerticalSolidList"/>
    <dgm:cxn modelId="{6C92F8A3-9994-4A38-ABEE-4EF6F0CCDD6C}" type="presParOf" srcId="{368B6BE5-68BE-4546-A9EA-E2693ACD7DED}" destId="{34177FB5-CA86-4C86-ACC0-11A14B9A97E3}" srcOrd="2" destOrd="0" presId="urn:microsoft.com/office/officeart/2018/2/layout/IconVerticalSolidList"/>
    <dgm:cxn modelId="{F335C6B6-3168-4EEC-86E4-E7D3CD017650}" type="presParOf" srcId="{368B6BE5-68BE-4546-A9EA-E2693ACD7DED}" destId="{F7F209D0-37E6-4771-9641-20C4E6F543BC}" srcOrd="3" destOrd="0" presId="urn:microsoft.com/office/officeart/2018/2/layout/IconVerticalSolidList"/>
    <dgm:cxn modelId="{0A32E9CF-6588-4B7D-82D4-5DDBAC664431}" type="presParOf" srcId="{A330927E-7477-49BF-A424-69F3209BC8E9}" destId="{21F64087-2CA7-4F8C-A383-397B36C45739}" srcOrd="5" destOrd="0" presId="urn:microsoft.com/office/officeart/2018/2/layout/IconVerticalSolidList"/>
    <dgm:cxn modelId="{9578E66A-3EFE-4460-9CF1-D58B791ADFD2}" type="presParOf" srcId="{A330927E-7477-49BF-A424-69F3209BC8E9}" destId="{6D04045E-33AA-409C-AC8F-034462E10D2C}" srcOrd="6" destOrd="0" presId="urn:microsoft.com/office/officeart/2018/2/layout/IconVerticalSolidList"/>
    <dgm:cxn modelId="{2F68109A-2624-4D20-A348-99452BC02949}" type="presParOf" srcId="{6D04045E-33AA-409C-AC8F-034462E10D2C}" destId="{E3199CC8-EE95-4ACE-BFFB-D0C9DBF00E72}" srcOrd="0" destOrd="0" presId="urn:microsoft.com/office/officeart/2018/2/layout/IconVerticalSolidList"/>
    <dgm:cxn modelId="{1F2A7BD0-6C05-4A0C-ABDC-73C0A3A9912A}" type="presParOf" srcId="{6D04045E-33AA-409C-AC8F-034462E10D2C}" destId="{515B4A47-FDF9-4579-B64B-0E4ABACEA3FE}" srcOrd="1" destOrd="0" presId="urn:microsoft.com/office/officeart/2018/2/layout/IconVerticalSolidList"/>
    <dgm:cxn modelId="{CB3EBD47-2104-45C9-9EFB-105B930D9A0F}" type="presParOf" srcId="{6D04045E-33AA-409C-AC8F-034462E10D2C}" destId="{1C706487-0F43-45A9-BBAE-9C9A7C0036CE}" srcOrd="2" destOrd="0" presId="urn:microsoft.com/office/officeart/2018/2/layout/IconVerticalSolidList"/>
    <dgm:cxn modelId="{4BA71679-6542-43AA-9981-C10512FFDFB2}" type="presParOf" srcId="{6D04045E-33AA-409C-AC8F-034462E10D2C}" destId="{9FD6C569-8F7E-4672-A208-BA428366E7F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A60A82-86FE-45A9-8F82-E362A75EECB6}">
      <dsp:nvSpPr>
        <dsp:cNvPr id="0" name=""/>
        <dsp:cNvSpPr/>
      </dsp:nvSpPr>
      <dsp:spPr>
        <a:xfrm>
          <a:off x="0" y="2125"/>
          <a:ext cx="7315200" cy="107713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8459BD-E218-4FF3-A438-097A4813DE7B}">
      <dsp:nvSpPr>
        <dsp:cNvPr id="0" name=""/>
        <dsp:cNvSpPr/>
      </dsp:nvSpPr>
      <dsp:spPr>
        <a:xfrm>
          <a:off x="325833" y="244480"/>
          <a:ext cx="592424" cy="5924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4F84E0-06AE-4603-838F-8156CD536B12}">
      <dsp:nvSpPr>
        <dsp:cNvPr id="0" name=""/>
        <dsp:cNvSpPr/>
      </dsp:nvSpPr>
      <dsp:spPr>
        <a:xfrm>
          <a:off x="1244090" y="2125"/>
          <a:ext cx="6071109" cy="1077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997" tIns="113997" rIns="113997" bIns="11399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 dirty="0">
              <a:solidFill>
                <a:schemeClr val="tx1">
                  <a:lumMod val="75000"/>
                  <a:lumOff val="25000"/>
                </a:schemeClr>
              </a:solidFill>
            </a:rPr>
            <a:t>Automatyzacja procesu klasyfikacji dokumentów – zaoszczędzenie zasobów ludzkich</a:t>
          </a:r>
          <a:endParaRPr lang="en-US" sz="22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1244090" y="2125"/>
        <a:ext cx="6071109" cy="1077134"/>
      </dsp:txXfrm>
    </dsp:sp>
    <dsp:sp modelId="{04AB6E52-FD03-4A3F-B485-096127AB7FCD}">
      <dsp:nvSpPr>
        <dsp:cNvPr id="0" name=""/>
        <dsp:cNvSpPr/>
      </dsp:nvSpPr>
      <dsp:spPr>
        <a:xfrm>
          <a:off x="0" y="1348543"/>
          <a:ext cx="7315200" cy="107713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1974E5-56FD-4BBD-A071-ACC506E65C01}">
      <dsp:nvSpPr>
        <dsp:cNvPr id="0" name=""/>
        <dsp:cNvSpPr/>
      </dsp:nvSpPr>
      <dsp:spPr>
        <a:xfrm>
          <a:off x="325833" y="1590898"/>
          <a:ext cx="592424" cy="5924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8DA8B3-9E69-43FD-BD62-EF71A444DAE2}">
      <dsp:nvSpPr>
        <dsp:cNvPr id="0" name=""/>
        <dsp:cNvSpPr/>
      </dsp:nvSpPr>
      <dsp:spPr>
        <a:xfrm>
          <a:off x="1244090" y="1348543"/>
          <a:ext cx="6071109" cy="1077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997" tIns="113997" rIns="113997" bIns="11399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 dirty="0">
              <a:solidFill>
                <a:schemeClr val="tx1">
                  <a:lumMod val="75000"/>
                  <a:lumOff val="25000"/>
                </a:schemeClr>
              </a:solidFill>
            </a:rPr>
            <a:t>Skalowalność na duże ilości dokumentów, gdzie taka ręczna klasyfikacja byłaby niemożliwa</a:t>
          </a:r>
          <a:endParaRPr lang="en-US" sz="22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1244090" y="1348543"/>
        <a:ext cx="6071109" cy="1077134"/>
      </dsp:txXfrm>
    </dsp:sp>
    <dsp:sp modelId="{8B486327-877A-4561-9457-0D885ECCE148}">
      <dsp:nvSpPr>
        <dsp:cNvPr id="0" name=""/>
        <dsp:cNvSpPr/>
      </dsp:nvSpPr>
      <dsp:spPr>
        <a:xfrm>
          <a:off x="0" y="2694961"/>
          <a:ext cx="7315200" cy="107713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9C925A-C223-4E69-9031-FBCA908AE415}">
      <dsp:nvSpPr>
        <dsp:cNvPr id="0" name=""/>
        <dsp:cNvSpPr/>
      </dsp:nvSpPr>
      <dsp:spPr>
        <a:xfrm>
          <a:off x="325833" y="2937317"/>
          <a:ext cx="592424" cy="5924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F209D0-37E6-4771-9641-20C4E6F543BC}">
      <dsp:nvSpPr>
        <dsp:cNvPr id="0" name=""/>
        <dsp:cNvSpPr/>
      </dsp:nvSpPr>
      <dsp:spPr>
        <a:xfrm>
          <a:off x="1244090" y="2694961"/>
          <a:ext cx="6071109" cy="1077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997" tIns="113997" rIns="113997" bIns="11399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 dirty="0">
              <a:solidFill>
                <a:schemeClr val="tx1">
                  <a:lumMod val="75000"/>
                  <a:lumOff val="25000"/>
                </a:schemeClr>
              </a:solidFill>
            </a:rPr>
            <a:t>Zoptymalizowane przetwarzanie informacji</a:t>
          </a:r>
          <a:endParaRPr lang="en-US" sz="22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1244090" y="2694961"/>
        <a:ext cx="6071109" cy="1077134"/>
      </dsp:txXfrm>
    </dsp:sp>
    <dsp:sp modelId="{E3199CC8-EE95-4ACE-BFFB-D0C9DBF00E72}">
      <dsp:nvSpPr>
        <dsp:cNvPr id="0" name=""/>
        <dsp:cNvSpPr/>
      </dsp:nvSpPr>
      <dsp:spPr>
        <a:xfrm>
          <a:off x="0" y="4041380"/>
          <a:ext cx="7315200" cy="107713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5B4A47-FDF9-4579-B64B-0E4ABACEA3FE}">
      <dsp:nvSpPr>
        <dsp:cNvPr id="0" name=""/>
        <dsp:cNvSpPr/>
      </dsp:nvSpPr>
      <dsp:spPr>
        <a:xfrm>
          <a:off x="325833" y="4283735"/>
          <a:ext cx="592424" cy="59242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D6C569-8F7E-4672-A208-BA428366E7FA}">
      <dsp:nvSpPr>
        <dsp:cNvPr id="0" name=""/>
        <dsp:cNvSpPr/>
      </dsp:nvSpPr>
      <dsp:spPr>
        <a:xfrm>
          <a:off x="1244090" y="4041380"/>
          <a:ext cx="6071109" cy="1077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997" tIns="113997" rIns="113997" bIns="11399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 dirty="0">
              <a:solidFill>
                <a:schemeClr val="tx1">
                  <a:lumMod val="75000"/>
                  <a:lumOff val="25000"/>
                </a:schemeClr>
              </a:solidFill>
            </a:rPr>
            <a:t>Zminimalizowanie ryzyka nieprawidłowego przetwarzania danych</a:t>
          </a:r>
          <a:endParaRPr lang="en-US" sz="22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1244090" y="4041380"/>
        <a:ext cx="6071109" cy="1077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65105-0B1A-A638-1DB7-8DFE50411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Rozpoznawanie i klasyfikacja dokumentów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E265AE-4F56-87E5-6D0B-094AA5D284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Zespół Picipolo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740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CE4A0-831C-966A-163D-780D4E1D8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Nasz zespół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A9DB5E-0350-5D28-DF32-1A585DDF3F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5267" y="1682072"/>
            <a:ext cx="1865529" cy="1865529"/>
          </a:xfrm>
          <a:prstGeom prst="rect">
            <a:avLst/>
          </a:prstGeom>
          <a:ln w="28575">
            <a:noFill/>
          </a:ln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EFDE28C-AC9E-0052-35B3-04681550E068}"/>
              </a:ext>
            </a:extLst>
          </p:cNvPr>
          <p:cNvSpPr/>
          <p:nvPr/>
        </p:nvSpPr>
        <p:spPr>
          <a:xfrm>
            <a:off x="6096000" y="468104"/>
            <a:ext cx="2802412" cy="64954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3200" dirty="0"/>
              <a:t>Picipolo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16251F-F328-71BD-46EA-45F1A7A2D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7467" y="1682072"/>
            <a:ext cx="1865529" cy="1865529"/>
          </a:xfrm>
          <a:prstGeom prst="rect">
            <a:avLst/>
          </a:prstGeom>
          <a:ln w="28575"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D33755-F6BD-2E67-E28F-82B66E447F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11" b="12778"/>
          <a:stretch/>
        </p:blipFill>
        <p:spPr>
          <a:xfrm>
            <a:off x="4765267" y="4246172"/>
            <a:ext cx="1865529" cy="1893166"/>
          </a:xfrm>
          <a:prstGeom prst="rect">
            <a:avLst/>
          </a:prstGeom>
          <a:ln w="28575"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5466A0-1F06-0ED8-0527-8279792442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911" b="16374"/>
          <a:stretch/>
        </p:blipFill>
        <p:spPr>
          <a:xfrm>
            <a:off x="8457467" y="4246172"/>
            <a:ext cx="1865529" cy="1893166"/>
          </a:xfrm>
          <a:prstGeom prst="rect">
            <a:avLst/>
          </a:prstGeom>
          <a:ln w="28575"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31DC5D-F728-AB6C-34E1-F011A1E7FFD0}"/>
              </a:ext>
            </a:extLst>
          </p:cNvPr>
          <p:cNvSpPr txBox="1"/>
          <p:nvPr/>
        </p:nvSpPr>
        <p:spPr>
          <a:xfrm>
            <a:off x="4808621" y="3623089"/>
            <a:ext cx="1778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 dirty="0"/>
              <a:t>Wiktor Jakubowski</a:t>
            </a:r>
            <a:endParaRPr 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E5F5D5-5F7D-91C7-F7E1-E9FE5CE0ABC6}"/>
              </a:ext>
            </a:extLst>
          </p:cNvPr>
          <p:cNvSpPr txBox="1"/>
          <p:nvPr/>
        </p:nvSpPr>
        <p:spPr>
          <a:xfrm>
            <a:off x="8422562" y="3623089"/>
            <a:ext cx="1935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 dirty="0"/>
              <a:t>Łukasz Tomaszewski</a:t>
            </a:r>
            <a:endParaRPr 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FBA366-B40F-EDF1-BB4B-93E85D8F32E1}"/>
              </a:ext>
            </a:extLst>
          </p:cNvPr>
          <p:cNvSpPr txBox="1"/>
          <p:nvPr/>
        </p:nvSpPr>
        <p:spPr>
          <a:xfrm>
            <a:off x="4835871" y="6254590"/>
            <a:ext cx="1751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 dirty="0"/>
              <a:t>Zuzanna Kotlińska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E0F029-9C69-BEF2-4BD3-8ECFCBD90D88}"/>
              </a:ext>
            </a:extLst>
          </p:cNvPr>
          <p:cNvSpPr txBox="1"/>
          <p:nvPr/>
        </p:nvSpPr>
        <p:spPr>
          <a:xfrm>
            <a:off x="8657498" y="6219912"/>
            <a:ext cx="1465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00" dirty="0"/>
              <a:t>Jan Kruszewski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95486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5005D-2C59-08A8-A338-73D87058F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 konkursowe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91089-0F6B-3FB3-EB5A-6B76C7AB3DF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l-PL" b="1" dirty="0"/>
              <a:t>Cel: </a:t>
            </a:r>
            <a:r>
              <a:rPr lang="pl-PL" dirty="0"/>
              <a:t>stworzenie modelu rozpoznawania i klasyfikacji dokumentów</a:t>
            </a:r>
          </a:p>
          <a:p>
            <a:r>
              <a:rPr lang="pl-PL" b="1" dirty="0"/>
              <a:t>Dane: </a:t>
            </a:r>
            <a:r>
              <a:rPr lang="pl-PL" dirty="0"/>
              <a:t>skany dokumentów z </a:t>
            </a:r>
            <a:r>
              <a:rPr lang="pl-PL" sz="1800" dirty="0">
                <a:latin typeface="Calibri" panose="020F0502020204030204" pitchFamily="34" charset="0"/>
                <a:cs typeface="Calibri" panose="020F0502020204030204" pitchFamily="34" charset="0"/>
              </a:rPr>
              <a:t>21</a:t>
            </a:r>
            <a:r>
              <a:rPr lang="pl-PL" dirty="0"/>
              <a:t> różnych klas oraz pliki zawierające informacje o odczycie maszynowym z tych dokumentów</a:t>
            </a:r>
          </a:p>
          <a:p>
            <a:r>
              <a:rPr lang="pl-PL" b="1" dirty="0"/>
              <a:t>Rozwiązanie: </a:t>
            </a:r>
            <a:r>
              <a:rPr lang="pl-PL" dirty="0"/>
              <a:t>dopasowanie do każdego obrazu ze zbioru testowego klasy wybranej przez model spośród dostępnych </a:t>
            </a:r>
            <a:r>
              <a:rPr lang="pl-PL" sz="1800" dirty="0">
                <a:latin typeface="Calibri" panose="020F0502020204030204" pitchFamily="34" charset="0"/>
                <a:cs typeface="Calibri" panose="020F0502020204030204" pitchFamily="34" charset="0"/>
              </a:rPr>
              <a:t>21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Content Placeholder 5" descr="A picture containing text, book, poster, printing&#10;&#10;Description automatically generated">
            <a:extLst>
              <a:ext uri="{FF2B5EF4-FFF2-40B4-BE49-F238E27FC236}">
                <a16:creationId xmlns:a16="http://schemas.microsoft.com/office/drawing/2014/main" id="{7C7CA6C6-713A-5AFB-12C3-7F9C9259A6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855384" y="607362"/>
            <a:ext cx="3475037" cy="460880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81D634-9C71-67CD-1751-5E398BCE8272}"/>
              </a:ext>
            </a:extLst>
          </p:cNvPr>
          <p:cNvSpPr txBox="1"/>
          <p:nvPr/>
        </p:nvSpPr>
        <p:spPr>
          <a:xfrm>
            <a:off x="8010143" y="5216164"/>
            <a:ext cx="3758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przykładowy obraz z klasy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advertisement</a:t>
            </a:r>
          </a:p>
        </p:txBody>
      </p:sp>
    </p:spTree>
    <p:extLst>
      <p:ext uri="{BB962C8B-B14F-4D97-AF65-F5344CB8AC3E}">
        <p14:creationId xmlns:p14="http://schemas.microsoft.com/office/powerpoint/2010/main" val="460229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DA8A6-91A6-BCCC-B9D8-A468177BB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Nasze podejście</a:t>
            </a:r>
            <a:endParaRPr lang="en-US" dirty="0"/>
          </a:p>
        </p:txBody>
      </p:sp>
      <p:pic>
        <p:nvPicPr>
          <p:cNvPr id="18" name="Content Placeholder 17" descr="A picture containing text, businesscard, screenshot, font&#10;&#10;Description automatically generated">
            <a:extLst>
              <a:ext uri="{FF2B5EF4-FFF2-40B4-BE49-F238E27FC236}">
                <a16:creationId xmlns:a16="http://schemas.microsoft.com/office/drawing/2014/main" id="{12FC6BCA-ED20-A009-021C-EECF91622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980969"/>
            <a:ext cx="7315200" cy="4886917"/>
          </a:xfrm>
        </p:spPr>
      </p:pic>
    </p:spTree>
    <p:extLst>
      <p:ext uri="{BB962C8B-B14F-4D97-AF65-F5344CB8AC3E}">
        <p14:creationId xmlns:p14="http://schemas.microsoft.com/office/powerpoint/2010/main" val="1760329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9D0FA-3D64-646C-4C8D-053222983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Rozwiązanie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3E79E-7E13-ECD8-0E17-B553FD53D1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79781" y="1592116"/>
            <a:ext cx="3474720" cy="2052901"/>
          </a:xfrm>
        </p:spPr>
        <p:txBody>
          <a:bodyPr/>
          <a:lstStyle/>
          <a:p>
            <a:r>
              <a:rPr lang="pl-PL" dirty="0"/>
              <a:t>Wykorzystuje cechy wykryte podczas analizy danych,</a:t>
            </a:r>
          </a:p>
          <a:p>
            <a:r>
              <a:rPr lang="pl-PL" dirty="0"/>
              <a:t>Użyty model – XGBoost.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0E1ABF-5CC4-8A40-AB76-ABBCCE650A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81739" y="1592335"/>
            <a:ext cx="3474720" cy="2052901"/>
          </a:xfrm>
        </p:spPr>
        <p:txBody>
          <a:bodyPr/>
          <a:lstStyle/>
          <a:p>
            <a:r>
              <a:rPr lang="pl-PL" dirty="0"/>
              <a:t>Wykorzystuje wektoryzację tekstu i metody statystyczne,</a:t>
            </a:r>
          </a:p>
          <a:p>
            <a:r>
              <a:rPr lang="pl-PL" dirty="0"/>
              <a:t>Użyty model – SVM.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3ABA9BD-7F12-908C-BD84-30E4FA5838F9}"/>
              </a:ext>
            </a:extLst>
          </p:cNvPr>
          <p:cNvSpPr/>
          <p:nvPr/>
        </p:nvSpPr>
        <p:spPr>
          <a:xfrm>
            <a:off x="4131531" y="868680"/>
            <a:ext cx="2947482" cy="72343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/>
              <a:t>Model analityczny</a:t>
            </a:r>
            <a:endParaRPr lang="en-US" sz="2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A71F5F7-512D-0721-6315-17CD442A4318}"/>
              </a:ext>
            </a:extLst>
          </p:cNvPr>
          <p:cNvSpPr/>
          <p:nvPr/>
        </p:nvSpPr>
        <p:spPr>
          <a:xfrm>
            <a:off x="8081739" y="868680"/>
            <a:ext cx="2947482" cy="723436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/>
              <a:t>Model statystyczny</a:t>
            </a:r>
            <a:endParaRPr lang="en-US" sz="24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21685B0-73B7-8C3F-D026-9B0243811ECC}"/>
              </a:ext>
            </a:extLst>
          </p:cNvPr>
          <p:cNvSpPr/>
          <p:nvPr/>
        </p:nvSpPr>
        <p:spPr>
          <a:xfrm>
            <a:off x="6080760" y="3283080"/>
            <a:ext cx="2947482" cy="723436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/>
              <a:t>Model CV</a:t>
            </a:r>
            <a:endParaRPr lang="en-US" sz="24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04A6002-9A64-9267-9E48-C9530F68E0E6}"/>
              </a:ext>
            </a:extLst>
          </p:cNvPr>
          <p:cNvSpPr txBox="1">
            <a:spLocks/>
          </p:cNvSpPr>
          <p:nvPr/>
        </p:nvSpPr>
        <p:spPr>
          <a:xfrm>
            <a:off x="6080760" y="4309311"/>
            <a:ext cx="3474720" cy="2052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Robi predykcje bezpośrednio na obrazach,</a:t>
            </a:r>
          </a:p>
          <a:p>
            <a:r>
              <a:rPr lang="pl-PL" dirty="0"/>
              <a:t>Autorska konwolucyjna sieć neuronowa,</a:t>
            </a:r>
          </a:p>
          <a:p>
            <a:r>
              <a:rPr lang="pl-PL" dirty="0"/>
              <a:t>Optymalizator – SGD.</a:t>
            </a:r>
          </a:p>
          <a:p>
            <a:pPr marL="0" indent="0">
              <a:buFont typeface="Wingdings 2" pitchFamily="18" charset="2"/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00100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DBB02-3ED5-C82F-D610-FED19F53B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Algorytm</a:t>
            </a:r>
            <a:endParaRPr lang="en-US" dirty="0"/>
          </a:p>
        </p:txBody>
      </p:sp>
      <p:pic>
        <p:nvPicPr>
          <p:cNvPr id="5" name="Content Placeholder 4" descr="A diagram of a model&#10;&#10;Description automatically generated with low confidence">
            <a:extLst>
              <a:ext uri="{FF2B5EF4-FFF2-40B4-BE49-F238E27FC236}">
                <a16:creationId xmlns:a16="http://schemas.microsoft.com/office/drawing/2014/main" id="{86284274-2DB5-08BA-DA10-08CA95F95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7451" y="1533236"/>
            <a:ext cx="7900596" cy="3538303"/>
          </a:xfrm>
        </p:spPr>
      </p:pic>
    </p:spTree>
    <p:extLst>
      <p:ext uri="{BB962C8B-B14F-4D97-AF65-F5344CB8AC3E}">
        <p14:creationId xmlns:p14="http://schemas.microsoft.com/office/powerpoint/2010/main" val="2982933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2BC3-09AF-F5FC-D06D-F38F84E18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Miary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1E0AF-8248-CDD8-D19E-77B32277F3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1531" y="1674989"/>
            <a:ext cx="3474720" cy="3938847"/>
          </a:xfrm>
        </p:spPr>
        <p:txBody>
          <a:bodyPr/>
          <a:lstStyle/>
          <a:p>
            <a:r>
              <a:rPr lang="pl-PL" dirty="0"/>
              <a:t>Średnia harmoniczna z Precision i Recall – dzięki temu </a:t>
            </a:r>
            <a:r>
              <a:rPr lang="pl-PL" sz="2000" dirty="0">
                <a:latin typeface="Calibri" panose="020F0502020204030204" pitchFamily="34" charset="0"/>
                <a:cs typeface="Calibri" panose="020F0502020204030204" pitchFamily="34" charset="0"/>
              </a:rPr>
              <a:t>F1</a:t>
            </a:r>
            <a:r>
              <a:rPr lang="pl-PL" dirty="0"/>
              <a:t>-score nie faworyzuje jednej z tych miar na niekorzyść drugiej,</a:t>
            </a:r>
          </a:p>
          <a:p>
            <a:r>
              <a:rPr lang="pl-PL" dirty="0"/>
              <a:t>Bardzo dobre dla klas niezbalansowanych – bardziej odporny na zakłócenia.</a:t>
            </a:r>
          </a:p>
          <a:p>
            <a:r>
              <a:rPr lang="pl-PL" dirty="0"/>
              <a:t>average = macro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55C21-D2D6-A6EA-AD0A-8FE00B8C9D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18120" y="1674989"/>
            <a:ext cx="3474720" cy="3938846"/>
          </a:xfrm>
        </p:spPr>
        <p:txBody>
          <a:bodyPr/>
          <a:lstStyle/>
          <a:p>
            <a:r>
              <a:rPr lang="pl-PL" dirty="0"/>
              <a:t>Określa </a:t>
            </a:r>
            <a:r>
              <a:rPr lang="pl-PL" b="0" i="0" dirty="0">
                <a:effectLst/>
                <a:latin typeface="Söhne"/>
              </a:rPr>
              <a:t>stosunek liczby poprawnie sklasyfikowanych przypadków do całkowitej liczby przypadków w zbiorze danych,</a:t>
            </a:r>
          </a:p>
          <a:p>
            <a:r>
              <a:rPr lang="pl-PL" dirty="0"/>
              <a:t>Bardzo intuicyjne,</a:t>
            </a:r>
          </a:p>
          <a:p>
            <a:r>
              <a:rPr lang="pl-PL" dirty="0"/>
              <a:t>Nie uwzględnia niezbalansowania między klasami, stąd używamy </a:t>
            </a:r>
            <a:r>
              <a:rPr lang="pl-PL" sz="2000" dirty="0">
                <a:latin typeface="Calibri" panose="020F0502020204030204" pitchFamily="34" charset="0"/>
                <a:cs typeface="Calibri" panose="020F0502020204030204" pitchFamily="34" charset="0"/>
              </a:rPr>
              <a:t>F1</a:t>
            </a:r>
            <a:r>
              <a:rPr lang="pl-PL" dirty="0"/>
              <a:t>-score dla porównania.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9E8D5B6-E9B5-D8A7-01CD-FAC7374A5A39}"/>
              </a:ext>
            </a:extLst>
          </p:cNvPr>
          <p:cNvSpPr/>
          <p:nvPr/>
        </p:nvSpPr>
        <p:spPr>
          <a:xfrm>
            <a:off x="4131531" y="868680"/>
            <a:ext cx="2947482" cy="72343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>
                <a:latin typeface="Calibri" panose="020F0502020204030204" pitchFamily="34" charset="0"/>
                <a:cs typeface="Calibri" panose="020F0502020204030204" pitchFamily="34" charset="0"/>
              </a:rPr>
              <a:t>F1</a:t>
            </a:r>
            <a:r>
              <a:rPr lang="pl-PL" sz="2400" dirty="0"/>
              <a:t>-score</a:t>
            </a:r>
            <a:endParaRPr lang="en-US" sz="24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7F35356-0976-5D78-3879-8DBAF9393C6C}"/>
              </a:ext>
            </a:extLst>
          </p:cNvPr>
          <p:cNvSpPr/>
          <p:nvPr/>
        </p:nvSpPr>
        <p:spPr>
          <a:xfrm>
            <a:off x="7818120" y="868680"/>
            <a:ext cx="2947482" cy="72343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>
                <a:latin typeface="Calibri" panose="020F0502020204030204" pitchFamily="34" charset="0"/>
                <a:cs typeface="Calibri" panose="020F0502020204030204" pitchFamily="34" charset="0"/>
              </a:rPr>
              <a:t>Accuracy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93401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41698-DF6C-5070-C286-CDB8129F1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Korzyści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F43312-DBD9-388F-A753-99363D4D7C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1029366"/>
              </p:ext>
            </p:extLst>
          </p:nvPr>
        </p:nvGraphicFramePr>
        <p:xfrm>
          <a:off x="3869268" y="864108"/>
          <a:ext cx="7315200" cy="5120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6828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DDC66-1517-076B-6F47-566B0D4B1E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Demo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0980C-8422-6E94-4843-F07C3AD2A5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Aplikacja w streamlit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5417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873</TotalTime>
  <Words>214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Corbel</vt:lpstr>
      <vt:lpstr>Söhne</vt:lpstr>
      <vt:lpstr>Wingdings 2</vt:lpstr>
      <vt:lpstr>Frame</vt:lpstr>
      <vt:lpstr>Rozpoznawanie i klasyfikacja dokumentów</vt:lpstr>
      <vt:lpstr>Nasz zespół</vt:lpstr>
      <vt:lpstr>Zadanie konkursowe</vt:lpstr>
      <vt:lpstr>Nasze podejście</vt:lpstr>
      <vt:lpstr>Rozwiązanie</vt:lpstr>
      <vt:lpstr>Algorytm</vt:lpstr>
      <vt:lpstr>Miary</vt:lpstr>
      <vt:lpstr>Korzyści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Rozpoznawanie i klasyfikacja dokumentów</dc:title>
  <dc:creator>Kotlińska Zuzanna (STUD)</dc:creator>
  <cp:lastModifiedBy>Kotlińska Zuzanna (STUD)</cp:lastModifiedBy>
  <cp:revision>1</cp:revision>
  <dcterms:created xsi:type="dcterms:W3CDTF">2023-05-18T19:19:28Z</dcterms:created>
  <dcterms:modified xsi:type="dcterms:W3CDTF">2023-05-19T09:52:51Z</dcterms:modified>
</cp:coreProperties>
</file>

<file path=docProps/thumbnail.jpeg>
</file>